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5"/>
  </p:sldMasterIdLst>
  <p:notesMasterIdLst>
    <p:notesMasterId r:id="rId15"/>
  </p:notesMasterIdLst>
  <p:sldIdLst>
    <p:sldId id="256" r:id="rId6"/>
    <p:sldId id="261" r:id="rId7"/>
    <p:sldId id="257" r:id="rId8"/>
    <p:sldId id="258" r:id="rId9"/>
    <p:sldId id="259" r:id="rId10"/>
    <p:sldId id="260" r:id="rId11"/>
    <p:sldId id="263" r:id="rId12"/>
    <p:sldId id="264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8DD90-3DE0-467E-86C8-2F5B163C90E9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F9EE2-F156-40A4-8F27-666AD1B81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74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9EE2-F156-40A4-8F27-666AD1B81C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08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783116" y="2568939"/>
            <a:ext cx="4602163" cy="389922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 spc="300" baseline="0">
                <a:solidFill>
                  <a:schemeClr val="tx2"/>
                </a:solidFill>
                <a:latin typeface="Helvetica LT Std" pitchFamily="34" charset="0"/>
                <a:cs typeface="Calibri" pitchFamily="34" charset="0"/>
              </a:defRPr>
            </a:lvl1pPr>
          </a:lstStyle>
          <a:p>
            <a:r>
              <a:rPr lang="en-US" altLang="en-US" dirty="0" smtClean="0"/>
              <a:t>Author</a:t>
            </a:r>
            <a:endParaRPr lang="en-US" altLang="en-US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757146" y="368932"/>
            <a:ext cx="7246620" cy="1981200"/>
          </a:xfrm>
        </p:spPr>
        <p:txBody>
          <a:bodyPr anchor="b" anchorCtr="0">
            <a:normAutofit/>
          </a:bodyPr>
          <a:lstStyle>
            <a:lvl1pPr algn="l">
              <a:lnSpc>
                <a:spcPts val="4400"/>
              </a:lnSpc>
              <a:defRPr sz="4000" b="1">
                <a:solidFill>
                  <a:schemeClr val="tx2"/>
                </a:solidFill>
                <a:latin typeface="Helvetica LT Std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407324" cy="2398143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823649" y="2448468"/>
            <a:ext cx="7944793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3"/>
          <p:cNvSpPr/>
          <p:nvPr/>
        </p:nvSpPr>
        <p:spPr bwMode="auto">
          <a:xfrm>
            <a:off x="0" y="2510287"/>
            <a:ext cx="407324" cy="434771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pic>
        <p:nvPicPr>
          <p:cNvPr id="11" name="Picture 15" descr="SEDI_PPT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3325" y="2512596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34"/>
          <p:cNvSpPr txBox="1">
            <a:spLocks noChangeArrowheads="1"/>
          </p:cNvSpPr>
          <p:nvPr/>
        </p:nvSpPr>
        <p:spPr bwMode="auto">
          <a:xfrm>
            <a:off x="5442065" y="6410476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17" name="Picture 17" descr="DHS_2x3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456" y="6132513"/>
            <a:ext cx="19240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996545" cy="8683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>
              <a:lnSpc>
                <a:spcPts val="3200"/>
              </a:lnSpc>
              <a:defRPr>
                <a:solidFill>
                  <a:schemeClr val="tx2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Aft>
                <a:spcPts val="600"/>
              </a:spcAft>
              <a:defRPr sz="2000">
                <a:solidFill>
                  <a:schemeClr val="tx1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1pPr>
            <a:lvl2pPr>
              <a:spcAft>
                <a:spcPts val="600"/>
              </a:spcAft>
              <a:defRPr sz="2000">
                <a:solidFill>
                  <a:schemeClr val="tx1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2pPr>
            <a:lvl3pPr>
              <a:spcAft>
                <a:spcPts val="600"/>
              </a:spcAft>
              <a:defRPr sz="1800">
                <a:solidFill>
                  <a:schemeClr val="tx1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ternate_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24245" y="4025438"/>
            <a:ext cx="7946694" cy="13716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443293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74246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188055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501864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815673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129482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783116" y="2568939"/>
            <a:ext cx="4602163" cy="389922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 spc="0" baseline="0">
                <a:solidFill>
                  <a:schemeClr val="tx2"/>
                </a:solidFill>
                <a:latin typeface="Helvetica LT Std" pitchFamily="34" charset="0"/>
                <a:cs typeface="Calibri" pitchFamily="34" charset="0"/>
              </a:defRPr>
            </a:lvl1pPr>
          </a:lstStyle>
          <a:p>
            <a:r>
              <a:rPr lang="en-US" altLang="en-US" dirty="0" smtClean="0"/>
              <a:t>Author</a:t>
            </a:r>
            <a:endParaRPr lang="en-US" altLang="en-US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757146" y="368932"/>
            <a:ext cx="7246620" cy="1981200"/>
          </a:xfrm>
        </p:spPr>
        <p:txBody>
          <a:bodyPr anchor="b" anchorCtr="0">
            <a:normAutofit/>
          </a:bodyPr>
          <a:lstStyle>
            <a:lvl1pPr algn="l">
              <a:lnSpc>
                <a:spcPts val="4400"/>
              </a:lnSpc>
              <a:defRPr sz="4000" b="1">
                <a:solidFill>
                  <a:schemeClr val="tx2"/>
                </a:solidFill>
                <a:latin typeface="Helvetica LT Std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407324" cy="2398143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823649" y="2448468"/>
            <a:ext cx="7944793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3"/>
          <p:cNvSpPr/>
          <p:nvPr/>
        </p:nvSpPr>
        <p:spPr bwMode="auto">
          <a:xfrm>
            <a:off x="0" y="2510287"/>
            <a:ext cx="407324" cy="434771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2045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72959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83873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994787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05701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616615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31" name="Picture 14" descr="DHS_2x3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564" y="6274954"/>
            <a:ext cx="1528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5348546" y="6440782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33" name="Picture 32" descr="SEDI_PPT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7342" y="2541460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4947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 bwMode="auto">
          <a:xfrm>
            <a:off x="838200" y="3276600"/>
            <a:ext cx="7780020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16"/>
          <p:cNvSpPr/>
          <p:nvPr/>
        </p:nvSpPr>
        <p:spPr bwMode="auto">
          <a:xfrm>
            <a:off x="0" y="0"/>
            <a:ext cx="407324" cy="3124200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0" y="3352800"/>
            <a:ext cx="407324" cy="35052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23649" y="3463137"/>
            <a:ext cx="4602163" cy="389922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 spc="300" baseline="0">
                <a:solidFill>
                  <a:schemeClr val="tx2"/>
                </a:solidFill>
                <a:latin typeface="Helvetica LT Std" pitchFamily="34" charset="0"/>
                <a:cs typeface="Calibri" pitchFamily="34" charset="0"/>
              </a:defRPr>
            </a:lvl1pPr>
          </a:lstStyle>
          <a:p>
            <a:r>
              <a:rPr lang="en-US" altLang="en-US" smtClean="0"/>
              <a:t>Subtitle</a:t>
            </a:r>
            <a:endParaRPr lang="en-US" altLang="en-US" dirty="0"/>
          </a:p>
        </p:txBody>
      </p:sp>
      <p:sp>
        <p:nvSpPr>
          <p:cNvPr id="21" name="Rectangle 9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762000" y="1041287"/>
            <a:ext cx="7246620" cy="1981200"/>
          </a:xfrm>
        </p:spPr>
        <p:txBody>
          <a:bodyPr anchor="b" anchorCtr="0">
            <a:normAutofit/>
          </a:bodyPr>
          <a:lstStyle>
            <a:lvl1pPr algn="l">
              <a:lnSpc>
                <a:spcPts val="4400"/>
              </a:lnSpc>
              <a:defRPr sz="4000" b="1">
                <a:solidFill>
                  <a:schemeClr val="tx2"/>
                </a:solidFill>
                <a:latin typeface="Helvetica LT Std" pitchFamily="34" charset="0"/>
                <a:cs typeface="Times New Roman" pitchFamily="18" charset="0"/>
              </a:defRPr>
            </a:lvl1pPr>
          </a:lstStyle>
          <a:p>
            <a:r>
              <a:rPr lang="en-US" smtClean="0"/>
              <a:t>Section Title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14" descr="DHS_2x3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564" y="6274954"/>
            <a:ext cx="1528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5348546" y="6440782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24" name="Picture 23" descr="SEDI_PPT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5668" y="3420341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5634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98596"/>
            <a:ext cx="4038600" cy="4525963"/>
          </a:xfrm>
        </p:spPr>
        <p:txBody>
          <a:bodyPr>
            <a:normAutofit/>
          </a:bodyPr>
          <a:lstStyle>
            <a:lvl1pPr>
              <a:defRPr sz="20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498596"/>
            <a:ext cx="4038600" cy="4525963"/>
          </a:xfrm>
        </p:spPr>
        <p:txBody>
          <a:bodyPr>
            <a:normAutofit/>
          </a:bodyPr>
          <a:lstStyle>
            <a:lvl1pPr>
              <a:defRPr sz="20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85365"/>
            <a:ext cx="4040188" cy="487362"/>
          </a:xfrm>
        </p:spPr>
        <p:txBody>
          <a:bodyPr anchor="b">
            <a:noAutofit/>
          </a:bodyPr>
          <a:lstStyle>
            <a:lvl1pPr marL="0" indent="0">
              <a:buNone/>
              <a:defRPr sz="16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48927"/>
            <a:ext cx="4040188" cy="3951288"/>
          </a:xfrm>
        </p:spPr>
        <p:txBody>
          <a:bodyPr>
            <a:normAutofit/>
          </a:bodyPr>
          <a:lstStyle>
            <a:lvl1pPr>
              <a:defRPr sz="16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7425" y="2048927"/>
            <a:ext cx="4041775" cy="3951288"/>
          </a:xfrm>
        </p:spPr>
        <p:txBody>
          <a:bodyPr>
            <a:normAutofit/>
          </a:bodyPr>
          <a:lstStyle>
            <a:lvl1pPr>
              <a:defRPr sz="16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3"/>
          </p:nvPr>
        </p:nvSpPr>
        <p:spPr>
          <a:xfrm>
            <a:off x="4800600" y="1485365"/>
            <a:ext cx="4040188" cy="487362"/>
          </a:xfrm>
        </p:spPr>
        <p:txBody>
          <a:bodyPr anchor="b">
            <a:noAutofit/>
          </a:bodyPr>
          <a:lstStyle>
            <a:lvl1pPr marL="0" indent="0">
              <a:buNone/>
              <a:defRPr sz="16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944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0" y="0"/>
            <a:ext cx="407324" cy="1288473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0" y="1446415"/>
            <a:ext cx="407324" cy="541158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 descr="DHS_2x3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564" y="6274954"/>
            <a:ext cx="1528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5348546" y="6440782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18" name="Picture 17" descr="SEDI_PPT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8405" y="286664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078805" cy="8683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82296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18308" y="1295400"/>
            <a:ext cx="8220892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0" y="1"/>
            <a:ext cx="407324" cy="1219200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0" y="1371601"/>
            <a:ext cx="407324" cy="5486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4" descr="DHS_2x3.emf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5564" y="6274954"/>
            <a:ext cx="1528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34"/>
          <p:cNvSpPr txBox="1">
            <a:spLocks noChangeArrowheads="1"/>
          </p:cNvSpPr>
          <p:nvPr/>
        </p:nvSpPr>
        <p:spPr bwMode="auto">
          <a:xfrm>
            <a:off x="5348546" y="6440782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16" name="Picture 15" descr="SEDI_PPT.em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88405" y="286664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lang="en-US" sz="2800" b="1" kern="1200">
          <a:solidFill>
            <a:schemeClr val="tx2"/>
          </a:solidFill>
          <a:latin typeface="Helvetica LT Std" pitchFamily="34" charset="0"/>
          <a:ea typeface="Verdana" pitchFamily="34" charset="0"/>
          <a:cs typeface="Verdana" pitchFamily="34" charset="0"/>
        </a:defRPr>
      </a:lvl1pPr>
    </p:titleStyle>
    <p:bodyStyle>
      <a:lvl1pPr marL="231775" indent="-231775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120000"/>
        <a:buFont typeface="Wingdings" pitchFamily="2" charset="2"/>
        <a:buChar char="§"/>
        <a:defRPr sz="2000" b="1" kern="1200">
          <a:solidFill>
            <a:schemeClr val="tx1"/>
          </a:solidFill>
          <a:latin typeface="Helvetica LT Std" pitchFamily="34" charset="0"/>
          <a:ea typeface="+mn-ea"/>
          <a:cs typeface="Calibri" pitchFamily="34" charset="0"/>
        </a:defRPr>
      </a:lvl1pPr>
      <a:lvl2pPr marL="515938" indent="-228600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–"/>
        <a:defRPr sz="2000" kern="1200">
          <a:solidFill>
            <a:schemeClr val="tx1"/>
          </a:solidFill>
          <a:latin typeface="Helvetica LT Std" pitchFamily="34" charset="0"/>
          <a:ea typeface="+mn-ea"/>
          <a:cs typeface="Calibri" pitchFamily="34" charset="0"/>
        </a:defRPr>
      </a:lvl2pPr>
      <a:lvl3pPr marL="747713" indent="-231775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110000"/>
        <a:buFont typeface="Wingdings" pitchFamily="2" charset="2"/>
        <a:buChar char="§"/>
        <a:defRPr sz="1800" kern="1200">
          <a:solidFill>
            <a:schemeClr val="tx1"/>
          </a:solidFill>
          <a:latin typeface="Helvetica LT Std" pitchFamily="34" charset="0"/>
          <a:ea typeface="+mn-ea"/>
          <a:cs typeface="Calibr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1371600" y="762000"/>
            <a:ext cx="6934200" cy="1143000"/>
          </a:xfrm>
        </p:spPr>
        <p:txBody>
          <a:bodyPr/>
          <a:lstStyle/>
          <a:p>
            <a:r>
              <a:rPr lang="en-US" sz="3600" dirty="0" smtClean="0"/>
              <a:t>The OVAL Sandbox Process</a:t>
            </a:r>
            <a:endParaRPr lang="en-US" sz="36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Matt Hansbury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14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Sandbox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7696200" cy="48085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is it?</a:t>
            </a:r>
          </a:p>
          <a:p>
            <a:pPr lvl="1"/>
            <a:r>
              <a:rPr lang="en-US" dirty="0" smtClean="0"/>
              <a:t>An experimental repository for OVAL Schema changes</a:t>
            </a:r>
          </a:p>
          <a:p>
            <a:pPr lvl="1"/>
            <a:r>
              <a:rPr lang="en-US" dirty="0" smtClean="0"/>
              <a:t>Open to contributions from OVAL community</a:t>
            </a:r>
          </a:p>
          <a:p>
            <a:pPr lvl="1"/>
            <a:r>
              <a:rPr lang="en-US" dirty="0" smtClean="0"/>
              <a:t>Implemented as a </a:t>
            </a:r>
            <a:r>
              <a:rPr lang="en-US" dirty="0" err="1" smtClean="0"/>
              <a:t>GitHub</a:t>
            </a:r>
            <a:r>
              <a:rPr lang="en-US" dirty="0" smtClean="0"/>
              <a:t> repository</a:t>
            </a:r>
          </a:p>
          <a:p>
            <a:r>
              <a:rPr lang="en-US" dirty="0" smtClean="0"/>
              <a:t>Process:</a:t>
            </a:r>
          </a:p>
          <a:p>
            <a:pPr lvl="1"/>
            <a:r>
              <a:rPr lang="en-US" dirty="0" smtClean="0"/>
              <a:t>Community members provide Schema contributions</a:t>
            </a:r>
          </a:p>
          <a:p>
            <a:pPr lvl="2"/>
            <a:r>
              <a:rPr lang="en-US" dirty="0" smtClean="0"/>
              <a:t>Includes primary source vendors, government stakeholders, MITRE, etc.</a:t>
            </a:r>
          </a:p>
          <a:p>
            <a:pPr lvl="2"/>
            <a:r>
              <a:rPr lang="en-US" dirty="0" smtClean="0"/>
              <a:t>Schema changes made in Sandbox repository</a:t>
            </a:r>
          </a:p>
          <a:p>
            <a:pPr lvl="3"/>
            <a:r>
              <a:rPr lang="en-US" dirty="0" smtClean="0"/>
              <a:t>Includes Schema, along with documentation and other artifacts</a:t>
            </a:r>
          </a:p>
          <a:p>
            <a:pPr lvl="1"/>
            <a:r>
              <a:rPr lang="en-US" dirty="0" smtClean="0"/>
              <a:t>Community members review contributions</a:t>
            </a:r>
          </a:p>
          <a:p>
            <a:pPr lvl="2"/>
            <a:r>
              <a:rPr lang="en-US" dirty="0" smtClean="0"/>
              <a:t>(Potentially) test changes in code</a:t>
            </a:r>
          </a:p>
          <a:p>
            <a:pPr lvl="1"/>
            <a:r>
              <a:rPr lang="en-US" dirty="0" smtClean="0"/>
              <a:t>Feedback provided to original contributor</a:t>
            </a:r>
          </a:p>
          <a:p>
            <a:pPr lvl="1"/>
            <a:r>
              <a:rPr lang="en-US" dirty="0" smtClean="0"/>
              <a:t>Iteratively revise and re-review</a:t>
            </a:r>
          </a:p>
          <a:p>
            <a:pPr lvl="1"/>
            <a:r>
              <a:rPr lang="en-US" dirty="0" smtClean="0"/>
              <a:t>Changes are migrated to the official OVAL Language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2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Sandbox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886200"/>
            <a:ext cx="7696200" cy="1905000"/>
          </a:xfrm>
        </p:spPr>
        <p:txBody>
          <a:bodyPr/>
          <a:lstStyle/>
          <a:p>
            <a:r>
              <a:rPr lang="en-US" dirty="0" smtClean="0"/>
              <a:t>Community contributions working well</a:t>
            </a:r>
          </a:p>
          <a:p>
            <a:pPr lvl="1"/>
            <a:r>
              <a:rPr lang="en-US" dirty="0" smtClean="0"/>
              <a:t>Schema additions and updates, documentation, Code</a:t>
            </a:r>
          </a:p>
          <a:p>
            <a:r>
              <a:rPr lang="en-US" dirty="0" smtClean="0"/>
              <a:t>Sandbox Review has proven problematic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114800" y="1676400"/>
            <a:ext cx="1321718" cy="1104807"/>
          </a:xfrm>
          <a:prstGeom prst="rect">
            <a:avLst/>
          </a:prstGeom>
          <a:solidFill>
            <a:srgbClr val="FFCC99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17858" y="2023646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Sandbox</a:t>
            </a:r>
            <a:endParaRPr lang="en-US" sz="1600" dirty="0"/>
          </a:p>
        </p:txBody>
      </p:sp>
      <p:sp>
        <p:nvSpPr>
          <p:cNvPr id="6" name="Oval 5"/>
          <p:cNvSpPr/>
          <p:nvPr/>
        </p:nvSpPr>
        <p:spPr bwMode="auto">
          <a:xfrm>
            <a:off x="1447800" y="1752600"/>
            <a:ext cx="1447800" cy="914400"/>
          </a:xfrm>
          <a:prstGeom prst="ellipse">
            <a:avLst/>
          </a:prstGeom>
          <a:solidFill>
            <a:schemeClr val="accent2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6859" y="2023646"/>
            <a:ext cx="1488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OVAL Language</a:t>
            </a:r>
            <a:endParaRPr lang="en-US" sz="1400" dirty="0"/>
          </a:p>
        </p:txBody>
      </p:sp>
      <p:cxnSp>
        <p:nvCxnSpPr>
          <p:cNvPr id="11" name="Straight Arrow Connector 10"/>
          <p:cNvCxnSpPr>
            <a:stCxn id="45" idx="1"/>
            <a:endCxn id="4" idx="3"/>
          </p:cNvCxnSpPr>
          <p:nvPr/>
        </p:nvCxnSpPr>
        <p:spPr bwMode="auto">
          <a:xfrm flipH="1">
            <a:off x="5436518" y="2228804"/>
            <a:ext cx="764808" cy="0"/>
          </a:xfrm>
          <a:prstGeom prst="straightConnector1">
            <a:avLst/>
          </a:prstGeom>
          <a:solidFill>
            <a:srgbClr val="FFCC99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>
            <a:stCxn id="4" idx="1"/>
          </p:cNvCxnSpPr>
          <p:nvPr/>
        </p:nvCxnSpPr>
        <p:spPr bwMode="auto">
          <a:xfrm flipH="1" flipV="1">
            <a:off x="3505200" y="2228803"/>
            <a:ext cx="609600" cy="1"/>
          </a:xfrm>
          <a:prstGeom prst="straightConnector1">
            <a:avLst/>
          </a:prstGeom>
          <a:solidFill>
            <a:srgbClr val="FFCC99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Rectangle 26"/>
          <p:cNvSpPr/>
          <p:nvPr/>
        </p:nvSpPr>
        <p:spPr bwMode="auto">
          <a:xfrm>
            <a:off x="3352800" y="1219200"/>
            <a:ext cx="152400" cy="19812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5689217" y="2331424"/>
            <a:ext cx="1537317" cy="864537"/>
            <a:chOff x="5689217" y="2331424"/>
            <a:chExt cx="1537317" cy="864537"/>
          </a:xfrm>
        </p:grpSpPr>
        <p:sp>
          <p:nvSpPr>
            <p:cNvPr id="31" name="TextBox 30"/>
            <p:cNvSpPr txBox="1"/>
            <p:nvPr/>
          </p:nvSpPr>
          <p:spPr>
            <a:xfrm>
              <a:off x="5689217" y="2857407"/>
              <a:ext cx="153731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Works Well!</a:t>
              </a:r>
              <a:endParaRPr lang="en-US" sz="1600" dirty="0"/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flipH="1" flipV="1">
              <a:off x="5767638" y="2331424"/>
              <a:ext cx="252162" cy="525983"/>
            </a:xfrm>
            <a:prstGeom prst="straightConnector1">
              <a:avLst/>
            </a:prstGeom>
            <a:solidFill>
              <a:srgbClr val="FF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0" name="Group 39"/>
          <p:cNvGrpSpPr/>
          <p:nvPr/>
        </p:nvGrpSpPr>
        <p:grpSpPr>
          <a:xfrm>
            <a:off x="3733800" y="1261646"/>
            <a:ext cx="1537317" cy="792777"/>
            <a:chOff x="3733800" y="1261646"/>
            <a:chExt cx="1537317" cy="792777"/>
          </a:xfrm>
        </p:grpSpPr>
        <p:sp>
          <p:nvSpPr>
            <p:cNvPr id="30" name="TextBox 29"/>
            <p:cNvSpPr txBox="1"/>
            <p:nvPr/>
          </p:nvSpPr>
          <p:spPr>
            <a:xfrm>
              <a:off x="3733800" y="1261646"/>
              <a:ext cx="153731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Hits Wall!</a:t>
              </a:r>
              <a:endParaRPr lang="en-US" sz="1600" dirty="0"/>
            </a:p>
          </p:txBody>
        </p:sp>
        <p:cxnSp>
          <p:nvCxnSpPr>
            <p:cNvPr id="38" name="Straight Arrow Connector 37"/>
            <p:cNvCxnSpPr/>
            <p:nvPr/>
          </p:nvCxnSpPr>
          <p:spPr bwMode="auto">
            <a:xfrm flipH="1">
              <a:off x="3912520" y="1600200"/>
              <a:ext cx="63039" cy="454223"/>
            </a:xfrm>
            <a:prstGeom prst="straightConnector1">
              <a:avLst/>
            </a:prstGeom>
            <a:solidFill>
              <a:srgbClr val="FF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45" name="Rounded Rectangle 44"/>
          <p:cNvSpPr/>
          <p:nvPr/>
        </p:nvSpPr>
        <p:spPr bwMode="auto">
          <a:xfrm>
            <a:off x="6201326" y="1771604"/>
            <a:ext cx="1025207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48637" y="2054423"/>
            <a:ext cx="1090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Community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2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Sandbox Today -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are the problems?</a:t>
            </a:r>
          </a:p>
          <a:p>
            <a:endParaRPr lang="en-US" dirty="0"/>
          </a:p>
          <a:p>
            <a:pPr lvl="1"/>
            <a:r>
              <a:rPr lang="en-US" dirty="0" smtClean="0"/>
              <a:t>Light Participation in Reviewing Sandbox Material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Immature Rules for Sandbox Maturation</a:t>
            </a:r>
          </a:p>
          <a:p>
            <a:pPr marL="341312" lvl="1" indent="0">
              <a:buNone/>
            </a:pPr>
            <a:endParaRPr lang="en-US" dirty="0"/>
          </a:p>
          <a:p>
            <a:pPr lvl="1"/>
            <a:r>
              <a:rPr lang="en-US" dirty="0" smtClean="0"/>
              <a:t>Other?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2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#1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8229600" cy="3886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Light Participation in Sandbox Review Material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Key part of the Sandbox Process is a community review of the changes</a:t>
            </a:r>
          </a:p>
          <a:p>
            <a:pPr lvl="2"/>
            <a:r>
              <a:rPr lang="en-US" dirty="0" smtClean="0"/>
              <a:t>Ensures technical quality</a:t>
            </a:r>
          </a:p>
          <a:p>
            <a:pPr lvl="2"/>
            <a:r>
              <a:rPr lang="en-US" dirty="0" smtClean="0"/>
              <a:t>Provides “real-world” usage (potentially)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Without this review, the process breaks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Either changes sit stagnant in the Sandbox</a:t>
            </a:r>
          </a:p>
          <a:p>
            <a:pPr marL="741363" lvl="2" indent="0">
              <a:buNone/>
            </a:pPr>
            <a:r>
              <a:rPr lang="en-US" dirty="0" smtClean="0"/>
              <a:t>Or…</a:t>
            </a:r>
          </a:p>
          <a:p>
            <a:pPr lvl="2"/>
            <a:r>
              <a:rPr lang="en-US" dirty="0" smtClean="0"/>
              <a:t>The Moderator pushes the insufficiently reviewed changes into the Language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124200" y="5334000"/>
            <a:ext cx="4267200" cy="685800"/>
          </a:xfrm>
          <a:prstGeom prst="roundRect">
            <a:avLst/>
          </a:prstGeom>
          <a:solidFill>
            <a:schemeClr val="accent2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Amounts to the same process as before the Sandbox!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2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609600" y="3916532"/>
            <a:ext cx="7696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1" fontAlgn="base" hangingPunct="1">
              <a:lnSpc>
                <a:spcPts val="20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75000"/>
              <a:buFont typeface="Monotype Sorts" pitchFamily="2" charset="2"/>
              <a:buChar char="n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8325" indent="-227013" algn="l" rtl="0" eaLnBrk="1" fontAlgn="base" hangingPunct="1">
              <a:lnSpc>
                <a:spcPts val="18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Char char="–"/>
              <a:defRPr b="1">
                <a:solidFill>
                  <a:schemeClr val="tx1"/>
                </a:solidFill>
                <a:latin typeface="+mn-lt"/>
              </a:defRPr>
            </a:lvl2pPr>
            <a:lvl3pPr marL="909638" indent="-168275" algn="l" rtl="0" eaLnBrk="1" fontAlgn="base" hangingPunct="1">
              <a:lnSpc>
                <a:spcPts val="16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60000"/>
              <a:buFont typeface="Monotype Sorts" pitchFamily="2" charset="2"/>
              <a:buChar char="n"/>
              <a:defRPr sz="1600" b="1">
                <a:solidFill>
                  <a:schemeClr val="tx1"/>
                </a:solidFill>
                <a:latin typeface="+mn-lt"/>
              </a:defRPr>
            </a:lvl3pPr>
            <a:lvl4pPr marL="1143000" indent="-114300" algn="l" rtl="0" eaLnBrk="1" fontAlgn="base" hangingPunct="1">
              <a:lnSpc>
                <a:spcPts val="14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Char char="­"/>
              <a:defRPr sz="1400" b="1">
                <a:solidFill>
                  <a:schemeClr val="tx1"/>
                </a:solidFill>
                <a:latin typeface="+mn-lt"/>
              </a:defRPr>
            </a:lvl4pPr>
            <a:lvl5pPr marL="13716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Monotype Sort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5pPr>
            <a:lvl6pPr marL="18288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Monotype Sort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6pPr>
            <a:lvl7pPr marL="22860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Monotype Sort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7pPr>
            <a:lvl8pPr marL="27432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Monotype Sort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8pPr>
            <a:lvl9pPr marL="32004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Monotype Sort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dirty="0" smtClean="0"/>
              <a:t>Without an effective plan here, the process breaks:</a:t>
            </a:r>
          </a:p>
          <a:p>
            <a:pPr lvl="1"/>
            <a:endParaRPr lang="en-US" dirty="0" smtClean="0"/>
          </a:p>
          <a:p>
            <a:pPr lvl="2"/>
            <a:r>
              <a:rPr lang="en-US" dirty="0" smtClean="0"/>
              <a:t>Difficult to agree on what moves into the Language</a:t>
            </a:r>
          </a:p>
          <a:p>
            <a:pPr lvl="2"/>
            <a:r>
              <a:rPr lang="en-US" dirty="0" smtClean="0"/>
              <a:t>Potential for controversy with what does get moved into the official Language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1295400"/>
            <a:ext cx="7696200" cy="1371600"/>
          </a:xfrm>
        </p:spPr>
        <p:txBody>
          <a:bodyPr/>
          <a:lstStyle/>
          <a:p>
            <a:r>
              <a:rPr lang="en-US" dirty="0"/>
              <a:t>Immature Rules </a:t>
            </a:r>
            <a:r>
              <a:rPr lang="en-US" dirty="0" smtClean="0"/>
              <a:t>for Sandbox Maturation</a:t>
            </a:r>
          </a:p>
          <a:p>
            <a:endParaRPr lang="en-US" dirty="0"/>
          </a:p>
          <a:p>
            <a:pPr lvl="1"/>
            <a:r>
              <a:rPr lang="en-US" dirty="0" smtClean="0"/>
              <a:t>How do we move change sets from Sandbox to Language?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5105400" y="2803525"/>
            <a:ext cx="914400" cy="914400"/>
          </a:xfrm>
          <a:prstGeom prst="rect">
            <a:avLst/>
          </a:prstGeom>
          <a:solidFill>
            <a:srgbClr val="FFCC99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03421" y="3074571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Sandbox</a:t>
            </a:r>
            <a:endParaRPr lang="en-US" sz="1600" dirty="0"/>
          </a:p>
        </p:txBody>
      </p:sp>
      <p:sp>
        <p:nvSpPr>
          <p:cNvPr id="6" name="Oval 5"/>
          <p:cNvSpPr/>
          <p:nvPr/>
        </p:nvSpPr>
        <p:spPr bwMode="auto">
          <a:xfrm>
            <a:off x="2233363" y="2803525"/>
            <a:ext cx="1447800" cy="914400"/>
          </a:xfrm>
          <a:prstGeom prst="ellipse">
            <a:avLst/>
          </a:prstGeom>
          <a:solidFill>
            <a:schemeClr val="accent2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2422" y="3074571"/>
            <a:ext cx="1488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OVAL Language</a:t>
            </a:r>
            <a:endParaRPr lang="en-US" sz="1400" dirty="0"/>
          </a:p>
        </p:txBody>
      </p:sp>
      <p:cxnSp>
        <p:nvCxnSpPr>
          <p:cNvPr id="8" name="Straight Arrow Connector 7"/>
          <p:cNvCxnSpPr>
            <a:endCxn id="6" idx="6"/>
          </p:cNvCxnSpPr>
          <p:nvPr/>
        </p:nvCxnSpPr>
        <p:spPr bwMode="auto">
          <a:xfrm flipH="1">
            <a:off x="3681163" y="3260725"/>
            <a:ext cx="1424238" cy="0"/>
          </a:xfrm>
          <a:prstGeom prst="straightConnector1">
            <a:avLst/>
          </a:prstGeom>
          <a:solidFill>
            <a:srgbClr val="FFCC99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026" name="Picture 2" descr="C:\Users\mhansbury\AppData\Local\Microsoft\Windows\Temporary Internet Files\Content.IE5\B12VZI91\MC90043825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069" y="2667000"/>
            <a:ext cx="860425" cy="89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27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fix this?</a:t>
            </a:r>
          </a:p>
          <a:p>
            <a:endParaRPr lang="en-US" dirty="0"/>
          </a:p>
          <a:p>
            <a:pPr lvl="1"/>
            <a:r>
              <a:rPr lang="en-US" dirty="0" smtClean="0"/>
              <a:t>Proposal #1 : Use Developer Days or other forums on a quarterly basis as forum for generating consensus</a:t>
            </a:r>
          </a:p>
          <a:p>
            <a:pPr lvl="1"/>
            <a:endParaRPr lang="en-US" dirty="0"/>
          </a:p>
          <a:p>
            <a:pPr lvl="2"/>
            <a:r>
              <a:rPr lang="en-US" dirty="0" smtClean="0"/>
              <a:t>Helps with Issue #1 (Light participation in Sandbox Review)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Proposal #2 : Make use of OVAL Board to determine features that transition from Sandbox to official Language</a:t>
            </a:r>
          </a:p>
          <a:p>
            <a:pPr lvl="2"/>
            <a:endParaRPr lang="en-US" dirty="0" smtClean="0"/>
          </a:p>
          <a:p>
            <a:pPr lvl="2"/>
            <a:r>
              <a:rPr lang="en-US" dirty="0"/>
              <a:t>Helps with Issue #2 (Immature Rules for Sandbox </a:t>
            </a:r>
            <a:r>
              <a:rPr lang="en-US" dirty="0" smtClean="0"/>
              <a:t>Maturation)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30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Questions:</a:t>
            </a:r>
          </a:p>
          <a:p>
            <a:pPr marL="684212" lvl="1" indent="-342900">
              <a:buFont typeface="+mj-lt"/>
              <a:buAutoNum type="arabicPeriod"/>
            </a:pPr>
            <a:r>
              <a:rPr lang="en-US" dirty="0" smtClean="0"/>
              <a:t>Does Proposal #1 do enough to help?</a:t>
            </a:r>
          </a:p>
          <a:p>
            <a:pPr marL="684212" lvl="1" indent="-342900">
              <a:buFont typeface="+mj-lt"/>
              <a:buAutoNum type="arabicPeriod"/>
            </a:pPr>
            <a:endParaRPr lang="en-US" dirty="0" smtClean="0"/>
          </a:p>
          <a:p>
            <a:pPr marL="684212" lvl="1" indent="-342900">
              <a:buFont typeface="+mj-lt"/>
              <a:buAutoNum type="arabicPeriod"/>
            </a:pPr>
            <a:r>
              <a:rPr lang="en-US" dirty="0" smtClean="0"/>
              <a:t>Does Proposal #1 limit the feedback from those that cannot attend these events?</a:t>
            </a:r>
          </a:p>
          <a:p>
            <a:pPr marL="684212" lvl="1" indent="-342900">
              <a:buFont typeface="+mj-lt"/>
              <a:buAutoNum type="arabicPeriod"/>
            </a:pPr>
            <a:endParaRPr lang="en-US" dirty="0"/>
          </a:p>
          <a:p>
            <a:pPr marL="684212" lvl="1" indent="-342900">
              <a:buFont typeface="+mj-lt"/>
              <a:buAutoNum type="arabicPeriod"/>
            </a:pPr>
            <a:r>
              <a:rPr lang="en-US" dirty="0" smtClean="0"/>
              <a:t>Will the OVAL Board participate enough to make Proposal #2 effective?</a:t>
            </a:r>
          </a:p>
          <a:p>
            <a:pPr marL="684212" lvl="1" indent="-342900">
              <a:buFont typeface="+mj-lt"/>
              <a:buAutoNum type="arabicPeriod"/>
            </a:pPr>
            <a:endParaRPr lang="en-US" dirty="0"/>
          </a:p>
          <a:p>
            <a:pPr marL="684212" lvl="1" indent="-342900">
              <a:buFont typeface="+mj-lt"/>
              <a:buAutoNum type="arabicPeriod"/>
            </a:pPr>
            <a:r>
              <a:rPr lang="en-US" dirty="0" smtClean="0"/>
              <a:t>Does Proposal #2 limit the feedback from those not on the OVAL Board?</a:t>
            </a:r>
          </a:p>
          <a:p>
            <a:pPr marL="684212" lvl="1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97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Sandbox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1295400"/>
            <a:ext cx="7696200" cy="8382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041864"/>
            <a:ext cx="2844800" cy="3175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97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S SEDI Template v7">
  <a:themeElements>
    <a:clrScheme name="MITRE Corporate Colors">
      <a:dk1>
        <a:sysClr val="windowText" lastClr="000000"/>
      </a:dk1>
      <a:lt1>
        <a:sysClr val="window" lastClr="FFFFFF"/>
      </a:lt1>
      <a:dk2>
        <a:srgbClr val="005F9E"/>
      </a:dk2>
      <a:lt2>
        <a:srgbClr val="EEECE1"/>
      </a:lt2>
      <a:accent1>
        <a:srgbClr val="00B3DC"/>
      </a:accent1>
      <a:accent2>
        <a:srgbClr val="F7901E"/>
      </a:accent2>
      <a:accent3>
        <a:srgbClr val="FFE23C"/>
      </a:accent3>
      <a:accent4>
        <a:srgbClr val="C1CD23"/>
      </a:accent4>
      <a:accent5>
        <a:srgbClr val="C6401D"/>
      </a:accent5>
      <a:accent6>
        <a:srgbClr val="FFFFFF"/>
      </a:accent6>
      <a:hlink>
        <a:srgbClr val="0000FF"/>
      </a:hlink>
      <a:folHlink>
        <a:srgbClr val="800080"/>
      </a:folHlink>
    </a:clrScheme>
    <a:fontScheme name="MITRE Corporate Fonts">
      <a:majorFont>
        <a:latin typeface="Helvetica LT Std"/>
        <a:ea typeface=""/>
        <a:cs typeface=""/>
      </a:majorFont>
      <a:minorFont>
        <a:latin typeface="Helvetica LT St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6350">
          <a:solidFill>
            <a:schemeClr val="tx1">
              <a:lumMod val="50000"/>
              <a:lumOff val="50000"/>
            </a:schemeClr>
          </a:solidFill>
        </a:ln>
      </a:spPr>
      <a:bodyPr rtlCol="0" anchor="ctr"/>
      <a:lstStyle>
        <a:defPPr algn="ctr">
          <a:defRPr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spcAft>
            <a:spcPts val="600"/>
          </a:spcAft>
          <a:defRPr sz="1600"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MITRE Work" ma:contentTypeID="0x010100823A99C636F7423283FB0D200866C613009C350112D9C42940A283B599BAAA3036" ma:contentTypeVersion="0" ma:contentTypeDescription="Materials and documents that contain MITRE authored content and other content directly attributable to MITRE and its work" ma:contentTypeScope="" ma:versionID="3fb093f03058fcc63c63275f509b1004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3/fields" targetNamespace="http://schemas.microsoft.com/office/2006/metadata/properties" ma:root="true" ma:fieldsID="dd6022b7494373201edaf026fcd50180" ns1:_="" ns2:_=""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Contributor" minOccurs="0"/>
                <xsd:element ref="ns1:MITRE_x0020_Sensitivity"/>
                <xsd:element ref="ns1:Release_x0020_Statemen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MITRE_x0020_Sensitivity" ma:index="10" ma:displayName="Sensitivity" ma:default="Internal MITRE Information" ma:internalName="MITRE_x0020_Sensitivity">
      <xsd:simpleType>
        <xsd:restriction base="dms:Choice">
          <xsd:enumeration value="Public Information"/>
          <xsd:enumeration value="Internal MITRE Information"/>
          <xsd:enumeration value="Sensitive Information"/>
          <xsd:enumeration value="Highly Sensitive Information"/>
        </xsd:restriction>
      </xsd:simpleType>
    </xsd:element>
    <xsd:element name="Release_x0020_Statement" ma:index="11" ma:displayName="Release Statement" ma:default="For Internal MITRE Use" ma:internalName="Release_x0020_Statement">
      <xsd:simpleType>
        <xsd:union memberTypes="dms:Text">
          <xsd:simpleType>
            <xsd:restriction base="dms:Choice">
              <xsd:enumeration value="Approved for Public Release"/>
              <xsd:enumeration value="For Internal MITRE Use"/>
              <xsd:enumeration value="For Release to All Sponsors"/>
              <xsd:enumeration value="For Limited Internal MITRE Use"/>
              <xsd:enumeration value="For Limited External Release"/>
              <xsd:enumeration value="Privileged: Sensitive Personal Information"/>
              <xsd:enumeration value="MITRE Proprietary"/>
              <xsd:enumeration value="Source Selection Sensitive"/>
              <xsd:enumeration value="Restricted: Highly Sensitive Personal Information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ntributor" ma:index="9" nillable="true" ma:displayName="Contributor" ma:description="One or more people or organizations that contributed to this resource" ma:internalName="_Contributor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8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TRE_x0020_Sensitivity xmlns="http://schemas.microsoft.com/sharepoint/v3">Internal MITRE Information</MITRE_x0020_Sensitivity>
    <_Contributor xmlns="http://schemas.microsoft.com/sharepoint/v3/fields" xsi:nil="true"/>
    <Release_x0020_Statement xmlns="http://schemas.microsoft.com/sharepoint/v3">For Internal MITRE Use</Release_x0020_Statement>
  </documentManagement>
</p:properties>
</file>

<file path=customXml/itemProps1.xml><?xml version="1.0" encoding="utf-8"?>
<ds:datastoreItem xmlns:ds="http://schemas.openxmlformats.org/officeDocument/2006/customXml" ds:itemID="{00EE8EF8-4077-48AA-90E4-DA1898B2931D}">
  <ds:schemaRefs>
    <ds:schemaRef ds:uri="http://schemas.microsoft.com/office/2006/metadata/customXsn"/>
  </ds:schemaRefs>
</ds:datastoreItem>
</file>

<file path=customXml/itemProps2.xml><?xml version="1.0" encoding="utf-8"?>
<ds:datastoreItem xmlns:ds="http://schemas.openxmlformats.org/officeDocument/2006/customXml" ds:itemID="{52889142-E5E7-4191-B623-582AFFA8ACD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4C2FB0-8F7A-453A-AEA3-B3B50BD114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8BE856FF-A621-4317-BEEE-3173375DCB71}">
  <ds:schemaRefs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sharepoint/v3/field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HS SEDI Template v8 (1)</Template>
  <TotalTime>2510</TotalTime>
  <Words>403</Words>
  <Application>Microsoft Office PowerPoint</Application>
  <PresentationFormat>On-screen Show (4:3)</PresentationFormat>
  <Paragraphs>88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HS SEDI Template v7</vt:lpstr>
      <vt:lpstr>The OVAL Sandbox Process</vt:lpstr>
      <vt:lpstr>Sandbox Today</vt:lpstr>
      <vt:lpstr>Sandbox Today</vt:lpstr>
      <vt:lpstr>Sandbox Today - Issues</vt:lpstr>
      <vt:lpstr>Issue #1 </vt:lpstr>
      <vt:lpstr>Issue #2</vt:lpstr>
      <vt:lpstr>Proposals</vt:lpstr>
      <vt:lpstr>Discussion</vt:lpstr>
      <vt:lpstr>Sandbox Process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OVAL Sandbox Process</dc:title>
  <dc:creator>Hansbury, Matt</dc:creator>
  <cp:lastModifiedBy>Roberge Jr., Robert J.</cp:lastModifiedBy>
  <cp:revision>19</cp:revision>
  <dcterms:created xsi:type="dcterms:W3CDTF">2006-08-16T00:00:00Z</dcterms:created>
  <dcterms:modified xsi:type="dcterms:W3CDTF">2013-07-30T15:33:30Z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0x010100823A99C636F7423283FB0D200866C613009C350112D9C42940A283B599BAAA3036</vt:lpwstr>
  </property>
</Properties>
</file>